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1"/>
  </p:notesMasterIdLst>
  <p:sldIdLst>
    <p:sldId id="256" r:id="rId2"/>
    <p:sldId id="257" r:id="rId3"/>
    <p:sldId id="258" r:id="rId4"/>
    <p:sldId id="259" r:id="rId5"/>
    <p:sldId id="261" r:id="rId6"/>
    <p:sldId id="262" r:id="rId7"/>
    <p:sldId id="263" r:id="rId8"/>
    <p:sldId id="264" r:id="rId9"/>
    <p:sldId id="265" r:id="rId10"/>
  </p:sldIdLst>
  <p:sldSz cx="9144000" cy="5143500" type="screen16x9"/>
  <p:notesSz cx="6858000" cy="9144000"/>
  <p:embeddedFontLst>
    <p:embeddedFont>
      <p:font typeface="Average" panose="020B0604020202020204" charset="0"/>
      <p:regular r:id="rId12"/>
    </p:embeddedFont>
    <p:embeddedFont>
      <p:font typeface="Calibri" panose="020F0502020204030204" pitchFamily="34" charset="0"/>
      <p:regular r:id="rId13"/>
      <p:bold r:id="rId14"/>
      <p:italic r:id="rId15"/>
      <p:boldItalic r:id="rId16"/>
    </p:embeddedFont>
    <p:embeddedFont>
      <p:font typeface="Lato" panose="020B0604020202020204" charset="0"/>
      <p:regular r:id="rId17"/>
      <p:bold r:id="rId18"/>
      <p:italic r:id="rId19"/>
      <p:boldItalic r:id="rId20"/>
    </p:embeddedFont>
    <p:embeddedFont>
      <p:font typeface="Montserrat"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744" y="3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media/image1.png>
</file>

<file path=ppt/media/image10.jp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f96f5393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748cc90baa8ae553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748cc90baa8ae553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419"/>
              <a:t>‹Nº›</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419"/>
              <a:t>‹Nº›</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s-419"/>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png"/><Relationship Id="rId7"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917213" y="504450"/>
            <a:ext cx="5860500" cy="206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419"/>
              <a:t>MANUFACTURA INTEGRADA POR COMPUTADORA CIM</a:t>
            </a:r>
            <a:endParaRPr/>
          </a:p>
        </p:txBody>
      </p:sp>
      <p:sp>
        <p:nvSpPr>
          <p:cNvPr id="229" name="Google Shape;229;p17"/>
          <p:cNvSpPr txBox="1">
            <a:spLocks noGrp="1"/>
          </p:cNvSpPr>
          <p:nvPr>
            <p:ph type="subTitle" idx="1"/>
          </p:nvPr>
        </p:nvSpPr>
        <p:spPr>
          <a:xfrm>
            <a:off x="5083950" y="2948040"/>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419"/>
              <a:t>Cristian Sánchez Velasco </a:t>
            </a:r>
            <a:endParaRPr/>
          </a:p>
          <a:p>
            <a:pPr marL="0" lvl="0" indent="0" algn="l" rtl="0">
              <a:lnSpc>
                <a:spcPct val="115000"/>
              </a:lnSpc>
              <a:spcBef>
                <a:spcPts val="1600"/>
              </a:spcBef>
              <a:spcAft>
                <a:spcPts val="0"/>
              </a:spcAft>
              <a:buNone/>
            </a:pPr>
            <a:r>
              <a:rPr lang="es-419"/>
              <a:t>Nancy Elizabeth Medina</a:t>
            </a:r>
            <a:endParaRPr/>
          </a:p>
          <a:p>
            <a:pPr marL="0" lvl="0" indent="0" algn="l" rtl="0">
              <a:lnSpc>
                <a:spcPct val="115000"/>
              </a:lnSpc>
              <a:spcBef>
                <a:spcPts val="1600"/>
              </a:spcBef>
              <a:spcAft>
                <a:spcPts val="0"/>
              </a:spcAft>
              <a:buNone/>
            </a:pPr>
            <a:r>
              <a:rPr lang="es-419"/>
              <a:t>Elizabeth Saraí Villagómez </a:t>
            </a:r>
            <a:endParaRPr/>
          </a:p>
          <a:p>
            <a:pPr marL="0" lvl="0" indent="0" algn="l" rtl="0">
              <a:lnSpc>
                <a:spcPct val="115000"/>
              </a:lnSpc>
              <a:spcBef>
                <a:spcPts val="1600"/>
              </a:spcBef>
              <a:spcAft>
                <a:spcPts val="0"/>
              </a:spcAft>
              <a:buNone/>
            </a:pPr>
            <a:r>
              <a:rPr lang="es-419"/>
              <a:t>Juan Carlos Pedroza</a:t>
            </a:r>
            <a:endParaRPr/>
          </a:p>
          <a:p>
            <a:pPr marL="0" lvl="0" indent="0" algn="l" rtl="0">
              <a:lnSpc>
                <a:spcPct val="115000"/>
              </a:lnSpc>
              <a:spcBef>
                <a:spcPts val="1600"/>
              </a:spcBef>
              <a:spcAft>
                <a:spcPts val="1600"/>
              </a:spcAft>
              <a:buNone/>
            </a:pPr>
            <a:r>
              <a:rPr lang="es-419"/>
              <a:t>Estefania Loera Loera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t>Contenidos</a:t>
            </a:r>
            <a:endParaRPr/>
          </a:p>
        </p:txBody>
      </p:sp>
      <p:sp>
        <p:nvSpPr>
          <p:cNvPr id="235" name="Google Shape;235;p18"/>
          <p:cNvSpPr txBox="1"/>
          <p:nvPr/>
        </p:nvSpPr>
        <p:spPr>
          <a:xfrm>
            <a:off x="4443275" y="2064600"/>
            <a:ext cx="2499300" cy="20205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sz="1800">
              <a:solidFill>
                <a:srgbClr val="FFFFFF"/>
              </a:solidFill>
              <a:latin typeface="Average"/>
              <a:ea typeface="Average"/>
              <a:cs typeface="Average"/>
              <a:sym typeface="Average"/>
            </a:endParaRPr>
          </a:p>
        </p:txBody>
      </p:sp>
      <p:sp>
        <p:nvSpPr>
          <p:cNvPr id="236" name="Google Shape;236;p18"/>
          <p:cNvSpPr txBox="1"/>
          <p:nvPr/>
        </p:nvSpPr>
        <p:spPr>
          <a:xfrm>
            <a:off x="1294300" y="2064601"/>
            <a:ext cx="3018300" cy="2020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419">
                <a:solidFill>
                  <a:srgbClr val="FFFFFF"/>
                </a:solidFill>
                <a:latin typeface="Montserrat"/>
                <a:ea typeface="Montserrat"/>
                <a:cs typeface="Montserrat"/>
                <a:sym typeface="Montserrat"/>
              </a:rPr>
              <a:t>Que es</a:t>
            </a:r>
            <a:endParaRPr>
              <a:solidFill>
                <a:srgbClr val="FFFFFF"/>
              </a:solidFill>
              <a:latin typeface="Montserrat"/>
              <a:ea typeface="Montserrat"/>
              <a:cs typeface="Montserrat"/>
              <a:sym typeface="Montserrat"/>
            </a:endParaRPr>
          </a:p>
          <a:p>
            <a:pPr marL="0" lvl="0" indent="0" algn="l" rtl="0">
              <a:lnSpc>
                <a:spcPct val="100000"/>
              </a:lnSpc>
              <a:spcBef>
                <a:spcPts val="900"/>
              </a:spcBef>
              <a:spcAft>
                <a:spcPts val="0"/>
              </a:spcAft>
              <a:buNone/>
            </a:pPr>
            <a:r>
              <a:rPr lang="es-419">
                <a:solidFill>
                  <a:srgbClr val="FFFFFF"/>
                </a:solidFill>
                <a:latin typeface="Montserrat"/>
                <a:ea typeface="Montserrat"/>
                <a:cs typeface="Montserrat"/>
                <a:sym typeface="Montserrat"/>
              </a:rPr>
              <a:t>Para qué sirve</a:t>
            </a:r>
            <a:endParaRPr>
              <a:solidFill>
                <a:srgbClr val="FFFFFF"/>
              </a:solidFill>
              <a:latin typeface="Montserrat"/>
              <a:ea typeface="Montserrat"/>
              <a:cs typeface="Montserrat"/>
              <a:sym typeface="Montserrat"/>
            </a:endParaRPr>
          </a:p>
          <a:p>
            <a:pPr marL="0" lvl="0" indent="0" algn="l" rtl="0">
              <a:lnSpc>
                <a:spcPct val="100000"/>
              </a:lnSpc>
              <a:spcBef>
                <a:spcPts val="900"/>
              </a:spcBef>
              <a:spcAft>
                <a:spcPts val="0"/>
              </a:spcAft>
              <a:buNone/>
            </a:pPr>
            <a:r>
              <a:rPr lang="es-419">
                <a:solidFill>
                  <a:srgbClr val="FFFFFF"/>
                </a:solidFill>
                <a:latin typeface="Montserrat"/>
                <a:ea typeface="Montserrat"/>
                <a:cs typeface="Montserrat"/>
                <a:sym typeface="Montserrat"/>
              </a:rPr>
              <a:t>Usos</a:t>
            </a:r>
            <a:endParaRPr>
              <a:solidFill>
                <a:srgbClr val="FFFFFF"/>
              </a:solidFill>
              <a:latin typeface="Montserrat"/>
              <a:ea typeface="Montserrat"/>
              <a:cs typeface="Montserrat"/>
              <a:sym typeface="Montserrat"/>
            </a:endParaRPr>
          </a:p>
          <a:p>
            <a:pPr marL="0" lvl="0" indent="0" algn="l" rtl="0">
              <a:lnSpc>
                <a:spcPct val="100000"/>
              </a:lnSpc>
              <a:spcBef>
                <a:spcPts val="900"/>
              </a:spcBef>
              <a:spcAft>
                <a:spcPts val="0"/>
              </a:spcAft>
              <a:buNone/>
            </a:pPr>
            <a:r>
              <a:rPr lang="es-419">
                <a:solidFill>
                  <a:srgbClr val="FFFFFF"/>
                </a:solidFill>
                <a:latin typeface="Montserrat"/>
                <a:ea typeface="Montserrat"/>
                <a:cs typeface="Montserrat"/>
                <a:sym typeface="Montserrat"/>
              </a:rPr>
              <a:t>Ejemplos</a:t>
            </a:r>
            <a:endParaRPr>
              <a:solidFill>
                <a:srgbClr val="FFFFFF"/>
              </a:solidFill>
              <a:latin typeface="Montserrat"/>
              <a:ea typeface="Montserrat"/>
              <a:cs typeface="Montserrat"/>
              <a:sym typeface="Montserrat"/>
            </a:endParaRPr>
          </a:p>
          <a:p>
            <a:pPr marL="0" lvl="0" indent="0" algn="l" rtl="0">
              <a:lnSpc>
                <a:spcPct val="100000"/>
              </a:lnSpc>
              <a:spcBef>
                <a:spcPts val="900"/>
              </a:spcBef>
              <a:spcAft>
                <a:spcPts val="900"/>
              </a:spcAft>
              <a:buNone/>
            </a:pPr>
            <a:r>
              <a:rPr lang="es-419">
                <a:solidFill>
                  <a:srgbClr val="FFFFFF"/>
                </a:solidFill>
                <a:latin typeface="Montserrat"/>
                <a:ea typeface="Montserrat"/>
                <a:cs typeface="Montserrat"/>
                <a:sym typeface="Montserrat"/>
              </a:rPr>
              <a:t>Paqueteríacque utiliza</a:t>
            </a:r>
            <a:endParaRPr>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t>QUE ES</a:t>
            </a:r>
            <a:endParaRPr/>
          </a:p>
        </p:txBody>
      </p:sp>
      <p:sp>
        <p:nvSpPr>
          <p:cNvPr id="242" name="Google Shape;242;p19"/>
          <p:cNvSpPr txBox="1">
            <a:spLocks noGrp="1"/>
          </p:cNvSpPr>
          <p:nvPr>
            <p:ph type="body" idx="1"/>
          </p:nvPr>
        </p:nvSpPr>
        <p:spPr>
          <a:xfrm>
            <a:off x="1052550" y="1779895"/>
            <a:ext cx="7038900" cy="2911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s-419"/>
              <a:t>“la integración de las computadoras digitales en todos los aspectos del proceso manufacturado” (John W. Bernard)</a:t>
            </a:r>
            <a:endParaRPr/>
          </a:p>
          <a:p>
            <a:pPr marL="457200" lvl="0" indent="-311150" algn="l" rtl="0">
              <a:spcBef>
                <a:spcPts val="0"/>
              </a:spcBef>
              <a:spcAft>
                <a:spcPts val="0"/>
              </a:spcAft>
              <a:buSzPts val="1300"/>
              <a:buChar char="●"/>
            </a:pPr>
            <a:r>
              <a:rPr lang="es-419"/>
              <a:t>Sistema complejo, de múltiples capas que proporciona asistencia computarizada, automatiza, controla y eleva el nivel de integración en todos los niveles de manufactura. </a:t>
            </a:r>
            <a:endParaRPr/>
          </a:p>
          <a:p>
            <a:pPr marL="457200" lvl="0" indent="-311150" algn="l" rtl="0">
              <a:spcBef>
                <a:spcPts val="0"/>
              </a:spcBef>
              <a:spcAft>
                <a:spcPts val="0"/>
              </a:spcAft>
              <a:buSzPts val="1300"/>
              <a:buChar char="●"/>
            </a:pPr>
            <a:r>
              <a:rPr lang="es-419"/>
              <a:t>Forma de trabajo en la cual todas las partes que intervienen para el desarrollo de un producto están enfocadas a lograr la meta de una organización.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t>PARA QUÉ SIRVE</a:t>
            </a:r>
            <a:endParaRPr/>
          </a:p>
        </p:txBody>
      </p:sp>
      <p:sp>
        <p:nvSpPr>
          <p:cNvPr id="248" name="Google Shape;248;p20"/>
          <p:cNvSpPr txBox="1">
            <a:spLocks noGrp="1"/>
          </p:cNvSpPr>
          <p:nvPr>
            <p:ph type="body" idx="1"/>
          </p:nvPr>
        </p:nvSpPr>
        <p:spPr>
          <a:xfrm>
            <a:off x="1878300" y="934850"/>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solidFill>
                  <a:srgbClr val="FFFFFF"/>
                </a:solidFill>
              </a:rPr>
              <a:t>CIM cubre varios aspectos de la industria, que van desde el diseño, la ingeniería, la manufactura hasta la logística, el almacenamiento y la distribución de los productos. El objetivo de esta tecnología es incrementar la capacidad de manufacturar piezas, productos terminados o semielaborados usando el mismo grupo de máquinas.</a:t>
            </a:r>
            <a:endParaRPr>
              <a:solidFill>
                <a:srgbClr val="FFFFFF"/>
              </a:solidFill>
            </a:endParaRPr>
          </a:p>
          <a:p>
            <a:pPr marL="0" lvl="0" indent="0" algn="l" rtl="0">
              <a:spcBef>
                <a:spcPts val="1600"/>
              </a:spcBef>
              <a:spcAft>
                <a:spcPts val="0"/>
              </a:spcAft>
              <a:buNone/>
            </a:pPr>
            <a:r>
              <a:rPr lang="es-419">
                <a:solidFill>
                  <a:srgbClr val="FFFFFF"/>
                </a:solidFill>
              </a:rPr>
              <a:t>Entre los más importantes beneficios del CIM se encuentran las mejoras en la productividad, mayor rapidez en la introducción o modificación de productos, y una mejor intercambiabilidad de los trabajos específicos. </a:t>
            </a:r>
            <a:endParaRPr>
              <a:solidFill>
                <a:srgbClr val="FFFFFF"/>
              </a:solidFill>
            </a:endParaRPr>
          </a:p>
          <a:p>
            <a:pPr marL="0" lvl="0" indent="0" algn="l" rtl="0">
              <a:spcBef>
                <a:spcPts val="1600"/>
              </a:spcBef>
              <a:spcAft>
                <a:spcPts val="0"/>
              </a:spcAft>
              <a:buNone/>
            </a:pPr>
            <a:r>
              <a:rPr lang="es-419">
                <a:solidFill>
                  <a:srgbClr val="FFFFFF"/>
                </a:solidFill>
              </a:rPr>
              <a:t>Beneficios Estratégicos.              Flexibilidad                  Calidad</a:t>
            </a:r>
            <a:endParaRPr>
              <a:solidFill>
                <a:srgbClr val="FFFFFF"/>
              </a:solidFill>
            </a:endParaRPr>
          </a:p>
          <a:p>
            <a:pPr marL="0" lvl="0" indent="0" algn="l" rtl="0">
              <a:spcBef>
                <a:spcPts val="1600"/>
              </a:spcBef>
              <a:spcAft>
                <a:spcPts val="0"/>
              </a:spcAft>
              <a:buNone/>
            </a:pPr>
            <a:r>
              <a:rPr lang="es-419">
                <a:solidFill>
                  <a:srgbClr val="FFFFFF"/>
                </a:solidFill>
              </a:rPr>
              <a:t>Optimización del tiempo.              Reducción de inventario</a:t>
            </a:r>
            <a:endParaRPr>
              <a:solidFill>
                <a:srgbClr val="FFFFFF"/>
              </a:solidFill>
            </a:endParaRPr>
          </a:p>
          <a:p>
            <a:pPr marL="0" lvl="0" indent="0" algn="l" rtl="0">
              <a:spcBef>
                <a:spcPts val="1600"/>
              </a:spcBef>
              <a:spcAft>
                <a:spcPts val="0"/>
              </a:spcAft>
              <a:buNone/>
            </a:pPr>
            <a:r>
              <a:rPr lang="es-419">
                <a:solidFill>
                  <a:srgbClr val="FFFFFF"/>
                </a:solidFill>
              </a:rPr>
              <a:t>Control gerencia.                      Mayor espacio físico</a:t>
            </a:r>
            <a:endParaRPr>
              <a:solidFill>
                <a:srgbClr val="FFFFFF"/>
              </a:solidFill>
            </a:endParaRPr>
          </a:p>
          <a:p>
            <a:pPr marL="0" lvl="0" indent="0" algn="l" rtl="0">
              <a:spcBef>
                <a:spcPts val="1600"/>
              </a:spcBef>
              <a:spcAft>
                <a:spcPts val="1600"/>
              </a:spcAft>
              <a:buNone/>
            </a:pPr>
            <a:endParaRPr>
              <a:solidFill>
                <a:srgbClr val="FFFFFF"/>
              </a:solidFill>
            </a:endParaRPr>
          </a:p>
        </p:txBody>
      </p:sp>
      <p:sp>
        <p:nvSpPr>
          <p:cNvPr id="249" name="Google Shape;249;p20"/>
          <p:cNvSpPr txBox="1"/>
          <p:nvPr/>
        </p:nvSpPr>
        <p:spPr>
          <a:xfrm>
            <a:off x="914400" y="6368938"/>
            <a:ext cx="7315200" cy="85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2"/>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t>USOS</a:t>
            </a:r>
            <a:endParaRPr/>
          </a:p>
        </p:txBody>
      </p:sp>
      <p:sp>
        <p:nvSpPr>
          <p:cNvPr id="261" name="Google Shape;261;p22"/>
          <p:cNvSpPr txBox="1">
            <a:spLocks noGrp="1"/>
          </p:cNvSpPr>
          <p:nvPr>
            <p:ph type="body" idx="1"/>
          </p:nvPr>
        </p:nvSpPr>
        <p:spPr>
          <a:xfrm>
            <a:off x="382500" y="1585833"/>
            <a:ext cx="4713900" cy="285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t>Computer</a:t>
            </a:r>
            <a:r>
              <a:rPr lang="es-419" dirty="0"/>
              <a:t> </a:t>
            </a:r>
            <a:r>
              <a:rPr lang="es-419" dirty="0" err="1"/>
              <a:t>Integrated</a:t>
            </a:r>
            <a:r>
              <a:rPr lang="es-419" dirty="0"/>
              <a:t> </a:t>
            </a:r>
            <a:r>
              <a:rPr lang="es-419" dirty="0" err="1"/>
              <a:t>Manufacturing</a:t>
            </a:r>
            <a:r>
              <a:rPr lang="es-419" dirty="0"/>
              <a:t> (CIM) ha</a:t>
            </a:r>
            <a:endParaRPr dirty="0"/>
          </a:p>
          <a:p>
            <a:pPr marL="0" lvl="0" indent="0" algn="l" rtl="0">
              <a:spcBef>
                <a:spcPts val="1600"/>
              </a:spcBef>
              <a:spcAft>
                <a:spcPts val="0"/>
              </a:spcAft>
              <a:buNone/>
            </a:pPr>
            <a:r>
              <a:rPr lang="es-419" dirty="0"/>
              <a:t>sido acuñado para denotar el uso de las computadoras en el</a:t>
            </a:r>
            <a:endParaRPr dirty="0"/>
          </a:p>
          <a:p>
            <a:pPr marL="0" lvl="0" indent="0" algn="l" rtl="0">
              <a:spcBef>
                <a:spcPts val="1600"/>
              </a:spcBef>
              <a:spcAft>
                <a:spcPts val="0"/>
              </a:spcAft>
              <a:buNone/>
            </a:pPr>
            <a:r>
              <a:rPr lang="es-419" dirty="0"/>
              <a:t>diseño de los productos, el planeamiento de la producción,</a:t>
            </a:r>
            <a:endParaRPr dirty="0"/>
          </a:p>
          <a:p>
            <a:pPr marL="0" lvl="0" indent="0" algn="l" rtl="0">
              <a:spcBef>
                <a:spcPts val="1600"/>
              </a:spcBef>
              <a:spcAft>
                <a:spcPts val="0"/>
              </a:spcAft>
              <a:buNone/>
            </a:pPr>
            <a:r>
              <a:rPr lang="es-419" dirty="0"/>
              <a:t>control de operaciones y asegurar el cumplimiento de todas</a:t>
            </a:r>
            <a:endParaRPr dirty="0"/>
          </a:p>
          <a:p>
            <a:pPr marL="0" lvl="0" indent="0" algn="l" rtl="0">
              <a:spcBef>
                <a:spcPts val="1600"/>
              </a:spcBef>
              <a:spcAft>
                <a:spcPts val="1600"/>
              </a:spcAft>
              <a:buNone/>
            </a:pPr>
            <a:r>
              <a:rPr lang="es-419" dirty="0"/>
              <a:t>las funciones del negocio requeridas en una fábrica.</a:t>
            </a:r>
            <a:endParaRPr dirty="0"/>
          </a:p>
        </p:txBody>
      </p:sp>
      <p:pic>
        <p:nvPicPr>
          <p:cNvPr id="262" name="Google Shape;262;p22" descr="offset_comp_267026.jpg"/>
          <p:cNvPicPr preferRelativeResize="0"/>
          <p:nvPr/>
        </p:nvPicPr>
        <p:blipFill rotWithShape="1">
          <a:blip r:embed="rId3">
            <a:alphaModFix/>
          </a:blip>
          <a:srcRect l="39740" t="41470" r="17180" b="-6208"/>
          <a:stretch/>
        </p:blipFill>
        <p:spPr>
          <a:xfrm rot="-5400000">
            <a:off x="5710147" y="2704980"/>
            <a:ext cx="2431500" cy="2436000"/>
          </a:xfrm>
          <a:prstGeom prst="diagStripe">
            <a:avLst>
              <a:gd name="adj" fmla="val 50445"/>
            </a:avLst>
          </a:prstGeom>
          <a:noFill/>
          <a:ln>
            <a:noFill/>
          </a:ln>
        </p:spPr>
      </p:pic>
      <p:pic>
        <p:nvPicPr>
          <p:cNvPr id="263" name="Google Shape;263;p22" descr="offset_comp_457517_edited2.jpg"/>
          <p:cNvPicPr preferRelativeResize="0"/>
          <p:nvPr/>
        </p:nvPicPr>
        <p:blipFill rotWithShape="1">
          <a:blip r:embed="rId4">
            <a:alphaModFix/>
          </a:blip>
          <a:srcRect l="28499" t="35784" r="21977" b="-10133"/>
          <a:stretch/>
        </p:blipFill>
        <p:spPr>
          <a:xfrm rot="-5400000">
            <a:off x="5718946" y="1338207"/>
            <a:ext cx="2504700" cy="2509500"/>
          </a:xfrm>
          <a:prstGeom prst="diagStripe">
            <a:avLst>
              <a:gd name="adj" fmla="val 50445"/>
            </a:avLst>
          </a:prstGeom>
          <a:noFill/>
          <a:ln>
            <a:noFill/>
          </a:ln>
        </p:spPr>
      </p:pic>
      <p:pic>
        <p:nvPicPr>
          <p:cNvPr id="264" name="Google Shape;264;p22" descr="offset_comp_442889_edtied2.jpg"/>
          <p:cNvPicPr preferRelativeResize="0"/>
          <p:nvPr/>
        </p:nvPicPr>
        <p:blipFill rotWithShape="1">
          <a:blip r:embed="rId5">
            <a:alphaModFix/>
          </a:blip>
          <a:srcRect l="23925" t="16463" r="30743" b="15476"/>
          <a:stretch/>
        </p:blipFill>
        <p:spPr>
          <a:xfrm rot="5400000">
            <a:off x="6637386" y="2137210"/>
            <a:ext cx="2504700" cy="2509500"/>
          </a:xfrm>
          <a:prstGeom prst="diagStripe">
            <a:avLst>
              <a:gd name="adj" fmla="val 50445"/>
            </a:avLst>
          </a:prstGeom>
          <a:noFill/>
          <a:ln>
            <a:noFill/>
          </a:ln>
        </p:spPr>
      </p:pic>
      <p:sp>
        <p:nvSpPr>
          <p:cNvPr id="265" name="Google Shape;265;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pic>
        <p:nvPicPr>
          <p:cNvPr id="266" name="Google Shape;266;p22"/>
          <p:cNvPicPr preferRelativeResize="0"/>
          <p:nvPr/>
        </p:nvPicPr>
        <p:blipFill rotWithShape="1">
          <a:blip r:embed="rId6">
            <a:alphaModFix/>
          </a:blip>
          <a:srcRect/>
          <a:stretch/>
        </p:blipFill>
        <p:spPr>
          <a:xfrm>
            <a:off x="7342364" y="427026"/>
            <a:ext cx="1502824" cy="2504700"/>
          </a:xfrm>
          <a:prstGeom prst="rect">
            <a:avLst/>
          </a:prstGeom>
          <a:noFill/>
          <a:ln>
            <a:noFill/>
          </a:ln>
        </p:spPr>
      </p:pic>
      <p:pic>
        <p:nvPicPr>
          <p:cNvPr id="267" name="Google Shape;267;p22"/>
          <p:cNvPicPr preferRelativeResize="0"/>
          <p:nvPr/>
        </p:nvPicPr>
        <p:blipFill rotWithShape="1">
          <a:blip r:embed="rId7">
            <a:alphaModFix/>
          </a:blip>
          <a:srcRect/>
          <a:stretch/>
        </p:blipFill>
        <p:spPr>
          <a:xfrm>
            <a:off x="4946022" y="688122"/>
            <a:ext cx="2509500" cy="1982505"/>
          </a:xfrm>
          <a:prstGeom prst="rect">
            <a:avLst/>
          </a:prstGeom>
          <a:noFill/>
          <a:ln>
            <a:noFill/>
          </a:ln>
        </p:spPr>
      </p:pic>
      <p:pic>
        <p:nvPicPr>
          <p:cNvPr id="268" name="Google Shape;268;p22"/>
          <p:cNvPicPr preferRelativeResize="0"/>
          <p:nvPr/>
        </p:nvPicPr>
        <p:blipFill rotWithShape="1">
          <a:blip r:embed="rId8">
            <a:alphaModFix/>
          </a:blip>
          <a:srcRect/>
          <a:stretch/>
        </p:blipFill>
        <p:spPr>
          <a:xfrm>
            <a:off x="5707900" y="2670625"/>
            <a:ext cx="3339600" cy="2504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23"/>
          <p:cNvSpPr txBox="1">
            <a:spLocks noGrp="1"/>
          </p:cNvSpPr>
          <p:nvPr>
            <p:ph type="title"/>
          </p:nvPr>
        </p:nvSpPr>
        <p:spPr>
          <a:xfrm>
            <a:off x="1205222" y="378432"/>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s-419"/>
              <a:t>Ejemplo</a:t>
            </a:r>
            <a:endParaRPr/>
          </a:p>
        </p:txBody>
      </p:sp>
      <p:pic>
        <p:nvPicPr>
          <p:cNvPr id="274" name="Google Shape;274;p23" descr="offset_comp_442889_edtied2.jpg"/>
          <p:cNvPicPr preferRelativeResize="0"/>
          <p:nvPr/>
        </p:nvPicPr>
        <p:blipFill rotWithShape="1">
          <a:blip r:embed="rId3">
            <a:alphaModFix/>
          </a:blip>
          <a:srcRect l="40835" t="36462" r="22818" b="12950"/>
          <a:stretch/>
        </p:blipFill>
        <p:spPr>
          <a:xfrm rot="10800000">
            <a:off x="6240280" y="5276"/>
            <a:ext cx="2898000" cy="2691600"/>
          </a:xfrm>
          <a:prstGeom prst="rtTriangle">
            <a:avLst/>
          </a:prstGeom>
          <a:noFill/>
          <a:ln>
            <a:noFill/>
          </a:ln>
        </p:spPr>
      </p:pic>
      <p:sp>
        <p:nvSpPr>
          <p:cNvPr id="275" name="Google Shape;275;p23"/>
          <p:cNvSpPr txBox="1"/>
          <p:nvPr/>
        </p:nvSpPr>
        <p:spPr>
          <a:xfrm>
            <a:off x="474719" y="1489074"/>
            <a:ext cx="6016800" cy="34644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rgbClr val="FFFFFF"/>
              </a:buClr>
              <a:buSzPts val="2000"/>
              <a:buChar char="•"/>
            </a:pPr>
            <a:r>
              <a:rPr lang="es-419" sz="2000">
                <a:solidFill>
                  <a:srgbClr val="FFFFFF"/>
                </a:solidFill>
                <a:latin typeface="Calibri"/>
                <a:ea typeface="Calibri"/>
                <a:cs typeface="Calibri"/>
                <a:sym typeface="Calibri"/>
              </a:rPr>
              <a:t>Maniobra de máquinas </a:t>
            </a:r>
            <a:endParaRPr sz="2400">
              <a:solidFill>
                <a:srgbClr val="FFFFFF"/>
              </a:solidFill>
              <a:latin typeface="Calibri"/>
              <a:ea typeface="Calibri"/>
              <a:cs typeface="Calibri"/>
              <a:sym typeface="Calibri"/>
            </a:endParaRPr>
          </a:p>
          <a:p>
            <a:pPr marL="342900" lvl="0" indent="-342900" algn="l" rtl="0">
              <a:lnSpc>
                <a:spcPct val="90000"/>
              </a:lnSpc>
              <a:spcBef>
                <a:spcPts val="1000"/>
              </a:spcBef>
              <a:spcAft>
                <a:spcPts val="0"/>
              </a:spcAft>
              <a:buClr>
                <a:srgbClr val="FFFFFF"/>
              </a:buClr>
              <a:buSzPts val="2000"/>
              <a:buChar char="•"/>
            </a:pPr>
            <a:r>
              <a:rPr lang="es-419" sz="2000">
                <a:solidFill>
                  <a:srgbClr val="FFFFFF"/>
                </a:solidFill>
                <a:latin typeface="Calibri"/>
                <a:ea typeface="Calibri"/>
                <a:cs typeface="Calibri"/>
                <a:sym typeface="Calibri"/>
              </a:rPr>
              <a:t>Maquinaria industrial de plástico </a:t>
            </a:r>
            <a:endParaRPr sz="2400">
              <a:solidFill>
                <a:srgbClr val="FFFFFF"/>
              </a:solidFill>
              <a:latin typeface="Calibri"/>
              <a:ea typeface="Calibri"/>
              <a:cs typeface="Calibri"/>
              <a:sym typeface="Calibri"/>
            </a:endParaRPr>
          </a:p>
          <a:p>
            <a:pPr marL="342900" lvl="0" indent="-342900" algn="l" rtl="0">
              <a:lnSpc>
                <a:spcPct val="90000"/>
              </a:lnSpc>
              <a:spcBef>
                <a:spcPts val="1000"/>
              </a:spcBef>
              <a:spcAft>
                <a:spcPts val="0"/>
              </a:spcAft>
              <a:buClr>
                <a:srgbClr val="FFFFFF"/>
              </a:buClr>
              <a:buSzPts val="2000"/>
              <a:buChar char="•"/>
            </a:pPr>
            <a:r>
              <a:rPr lang="es-419" sz="2000">
                <a:solidFill>
                  <a:srgbClr val="FFFFFF"/>
                </a:solidFill>
                <a:latin typeface="Calibri"/>
                <a:ea typeface="Calibri"/>
                <a:cs typeface="Calibri"/>
                <a:sym typeface="Calibri"/>
              </a:rPr>
              <a:t>Máquinas transfer </a:t>
            </a:r>
            <a:endParaRPr sz="2400">
              <a:solidFill>
                <a:srgbClr val="FFFFFF"/>
              </a:solidFill>
              <a:latin typeface="Calibri"/>
              <a:ea typeface="Calibri"/>
              <a:cs typeface="Calibri"/>
              <a:sym typeface="Calibri"/>
            </a:endParaRPr>
          </a:p>
          <a:p>
            <a:pPr marL="342900" lvl="0" indent="-342900" algn="l" rtl="0">
              <a:lnSpc>
                <a:spcPct val="90000"/>
              </a:lnSpc>
              <a:spcBef>
                <a:spcPts val="1000"/>
              </a:spcBef>
              <a:spcAft>
                <a:spcPts val="0"/>
              </a:spcAft>
              <a:buClr>
                <a:srgbClr val="FFFFFF"/>
              </a:buClr>
              <a:buSzPts val="2000"/>
              <a:buChar char="•"/>
            </a:pPr>
            <a:r>
              <a:rPr lang="es-419" sz="2000">
                <a:solidFill>
                  <a:srgbClr val="FFFFFF"/>
                </a:solidFill>
                <a:latin typeface="Calibri"/>
                <a:ea typeface="Calibri"/>
                <a:cs typeface="Calibri"/>
                <a:sym typeface="Calibri"/>
              </a:rPr>
              <a:t>Maquinaria de embalajes </a:t>
            </a:r>
            <a:endParaRPr sz="2400">
              <a:solidFill>
                <a:srgbClr val="FFFFFF"/>
              </a:solidFill>
              <a:latin typeface="Calibri"/>
              <a:ea typeface="Calibri"/>
              <a:cs typeface="Calibri"/>
              <a:sym typeface="Calibri"/>
            </a:endParaRPr>
          </a:p>
          <a:p>
            <a:pPr marL="342900" lvl="0" indent="-342900" algn="l" rtl="0">
              <a:lnSpc>
                <a:spcPct val="90000"/>
              </a:lnSpc>
              <a:spcBef>
                <a:spcPts val="1000"/>
              </a:spcBef>
              <a:spcAft>
                <a:spcPts val="0"/>
              </a:spcAft>
              <a:buClr>
                <a:srgbClr val="FFFFFF"/>
              </a:buClr>
              <a:buSzPts val="2000"/>
              <a:buChar char="•"/>
            </a:pPr>
            <a:r>
              <a:rPr lang="es-419" sz="2000">
                <a:solidFill>
                  <a:srgbClr val="FFFFFF"/>
                </a:solidFill>
                <a:latin typeface="Calibri"/>
                <a:ea typeface="Calibri"/>
                <a:cs typeface="Calibri"/>
                <a:sym typeface="Calibri"/>
              </a:rPr>
              <a:t>Maniobra de instalaciones: </a:t>
            </a:r>
            <a:endParaRPr sz="2400">
              <a:solidFill>
                <a:srgbClr val="FFFFFF"/>
              </a:solidFill>
              <a:latin typeface="Calibri"/>
              <a:ea typeface="Calibri"/>
              <a:cs typeface="Calibri"/>
              <a:sym typeface="Calibri"/>
            </a:endParaRPr>
          </a:p>
          <a:p>
            <a:pPr marL="800100" lvl="1" indent="-342900" algn="l" rtl="0">
              <a:lnSpc>
                <a:spcPct val="90000"/>
              </a:lnSpc>
              <a:spcBef>
                <a:spcPts val="500"/>
              </a:spcBef>
              <a:spcAft>
                <a:spcPts val="0"/>
              </a:spcAft>
              <a:buClr>
                <a:srgbClr val="FFFFFF"/>
              </a:buClr>
              <a:buSzPts val="1600"/>
              <a:buChar char="•"/>
            </a:pPr>
            <a:r>
              <a:rPr lang="es-419" sz="1600">
                <a:solidFill>
                  <a:srgbClr val="FFFFFF"/>
                </a:solidFill>
                <a:latin typeface="Calibri"/>
                <a:ea typeface="Calibri"/>
                <a:cs typeface="Calibri"/>
                <a:sym typeface="Calibri"/>
              </a:rPr>
              <a:t>Instalación de aire acondicionado, calefacción. </a:t>
            </a:r>
            <a:endParaRPr sz="2000">
              <a:solidFill>
                <a:srgbClr val="FFFFFF"/>
              </a:solidFill>
              <a:latin typeface="Calibri"/>
              <a:ea typeface="Calibri"/>
              <a:cs typeface="Calibri"/>
              <a:sym typeface="Calibri"/>
            </a:endParaRPr>
          </a:p>
          <a:p>
            <a:pPr marL="800100" lvl="1" indent="-342900" algn="l" rtl="0">
              <a:lnSpc>
                <a:spcPct val="90000"/>
              </a:lnSpc>
              <a:spcBef>
                <a:spcPts val="500"/>
              </a:spcBef>
              <a:spcAft>
                <a:spcPts val="0"/>
              </a:spcAft>
              <a:buClr>
                <a:srgbClr val="FFFFFF"/>
              </a:buClr>
              <a:buSzPts val="1600"/>
              <a:buChar char="•"/>
            </a:pPr>
            <a:r>
              <a:rPr lang="es-419" sz="1600">
                <a:solidFill>
                  <a:srgbClr val="FFFFFF"/>
                </a:solidFill>
                <a:latin typeface="Calibri"/>
                <a:ea typeface="Calibri"/>
                <a:cs typeface="Calibri"/>
                <a:sym typeface="Calibri"/>
              </a:rPr>
              <a:t>Instalaciones de seguridad </a:t>
            </a:r>
            <a:endParaRPr sz="2000">
              <a:solidFill>
                <a:srgbClr val="FFFFFF"/>
              </a:solidFill>
              <a:latin typeface="Calibri"/>
              <a:ea typeface="Calibri"/>
              <a:cs typeface="Calibri"/>
              <a:sym typeface="Calibri"/>
            </a:endParaRPr>
          </a:p>
          <a:p>
            <a:pPr marL="342900" lvl="0" indent="-342900" algn="l" rtl="0">
              <a:lnSpc>
                <a:spcPct val="90000"/>
              </a:lnSpc>
              <a:spcBef>
                <a:spcPts val="1000"/>
              </a:spcBef>
              <a:spcAft>
                <a:spcPts val="0"/>
              </a:spcAft>
              <a:buClr>
                <a:srgbClr val="FFFFFF"/>
              </a:buClr>
              <a:buSzPts val="2000"/>
              <a:buChar char="•"/>
            </a:pPr>
            <a:r>
              <a:rPr lang="es-419" sz="2000">
                <a:solidFill>
                  <a:srgbClr val="FFFFFF"/>
                </a:solidFill>
                <a:latin typeface="Calibri"/>
                <a:ea typeface="Calibri"/>
                <a:cs typeface="Calibri"/>
                <a:sym typeface="Calibri"/>
              </a:rPr>
              <a:t>Señalización y control: </a:t>
            </a:r>
            <a:endParaRPr sz="2400">
              <a:solidFill>
                <a:srgbClr val="FFFFFF"/>
              </a:solidFill>
              <a:latin typeface="Calibri"/>
              <a:ea typeface="Calibri"/>
              <a:cs typeface="Calibri"/>
              <a:sym typeface="Calibri"/>
            </a:endParaRPr>
          </a:p>
          <a:p>
            <a:pPr marL="800100" lvl="1" indent="-342900" algn="l" rtl="0">
              <a:lnSpc>
                <a:spcPct val="90000"/>
              </a:lnSpc>
              <a:spcBef>
                <a:spcPts val="500"/>
              </a:spcBef>
              <a:spcAft>
                <a:spcPts val="0"/>
              </a:spcAft>
              <a:buClr>
                <a:srgbClr val="FFFFFF"/>
              </a:buClr>
              <a:buSzPts val="1600"/>
              <a:buChar char="•"/>
            </a:pPr>
            <a:r>
              <a:rPr lang="es-419" sz="1600">
                <a:solidFill>
                  <a:srgbClr val="FFFFFF"/>
                </a:solidFill>
                <a:latin typeface="Calibri"/>
                <a:ea typeface="Calibri"/>
                <a:cs typeface="Calibri"/>
                <a:sym typeface="Calibri"/>
              </a:rPr>
              <a:t>Chequeo de programas. </a:t>
            </a:r>
            <a:endParaRPr sz="2000">
              <a:solidFill>
                <a:srgbClr val="FFFFFF"/>
              </a:solidFill>
              <a:latin typeface="Calibri"/>
              <a:ea typeface="Calibri"/>
              <a:cs typeface="Calibri"/>
              <a:sym typeface="Calibri"/>
            </a:endParaRPr>
          </a:p>
          <a:p>
            <a:pPr marL="800100" lvl="1" indent="-342900" algn="l" rtl="0">
              <a:lnSpc>
                <a:spcPct val="90000"/>
              </a:lnSpc>
              <a:spcBef>
                <a:spcPts val="500"/>
              </a:spcBef>
              <a:spcAft>
                <a:spcPts val="0"/>
              </a:spcAft>
              <a:buClr>
                <a:srgbClr val="FFFFFF"/>
              </a:buClr>
              <a:buSzPts val="1600"/>
              <a:buChar char="•"/>
            </a:pPr>
            <a:r>
              <a:rPr lang="es-419" sz="1600">
                <a:solidFill>
                  <a:srgbClr val="FFFFFF"/>
                </a:solidFill>
                <a:latin typeface="Calibri"/>
                <a:ea typeface="Calibri"/>
                <a:cs typeface="Calibri"/>
                <a:sym typeface="Calibri"/>
              </a:rPr>
              <a:t>Señalización del estado de procesos</a:t>
            </a:r>
            <a:endParaRPr sz="1600">
              <a:solidFill>
                <a:srgbClr val="FFFFFF"/>
              </a:solidFill>
              <a:latin typeface="Calibri"/>
              <a:ea typeface="Calibri"/>
              <a:cs typeface="Calibri"/>
              <a:sym typeface="Calibri"/>
            </a:endParaRPr>
          </a:p>
        </p:txBody>
      </p:sp>
      <p:pic>
        <p:nvPicPr>
          <p:cNvPr id="276" name="Google Shape;276;p23"/>
          <p:cNvPicPr preferRelativeResize="0"/>
          <p:nvPr/>
        </p:nvPicPr>
        <p:blipFill rotWithShape="1">
          <a:blip r:embed="rId4">
            <a:alphaModFix/>
          </a:blip>
          <a:srcRect/>
          <a:stretch/>
        </p:blipFill>
        <p:spPr>
          <a:xfrm>
            <a:off x="4870626" y="5275"/>
            <a:ext cx="4273375" cy="284373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pic>
        <p:nvPicPr>
          <p:cNvPr id="281" name="Google Shape;281;p24" descr="offset_comp_267026.jpg"/>
          <p:cNvPicPr preferRelativeResize="0"/>
          <p:nvPr/>
        </p:nvPicPr>
        <p:blipFill rotWithShape="1">
          <a:blip r:embed="rId3">
            <a:alphaModFix/>
          </a:blip>
          <a:srcRect l="26515" t="26082" r="26312" b="8201"/>
          <a:stretch/>
        </p:blipFill>
        <p:spPr>
          <a:xfrm rot="10800000">
            <a:off x="6238025" y="7367"/>
            <a:ext cx="2898000" cy="2691600"/>
          </a:xfrm>
          <a:prstGeom prst="rtTriangle">
            <a:avLst/>
          </a:prstGeom>
          <a:noFill/>
          <a:ln>
            <a:noFill/>
          </a:ln>
        </p:spPr>
      </p:pic>
      <p:sp>
        <p:nvSpPr>
          <p:cNvPr id="282" name="Google Shape;282;p24"/>
          <p:cNvSpPr txBox="1"/>
          <p:nvPr/>
        </p:nvSpPr>
        <p:spPr>
          <a:xfrm>
            <a:off x="1003300" y="67350"/>
            <a:ext cx="4801200" cy="1018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None/>
            </a:pPr>
            <a:r>
              <a:rPr lang="es-419" sz="4400">
                <a:solidFill>
                  <a:srgbClr val="FFFFFF"/>
                </a:solidFill>
                <a:latin typeface="Calibri"/>
                <a:ea typeface="Calibri"/>
                <a:cs typeface="Calibri"/>
                <a:sym typeface="Calibri"/>
              </a:rPr>
              <a:t>PLC aplicado al CIM</a:t>
            </a:r>
            <a:endParaRPr sz="4400">
              <a:solidFill>
                <a:srgbClr val="FFFFFF"/>
              </a:solidFill>
              <a:latin typeface="Calibri"/>
              <a:ea typeface="Calibri"/>
              <a:cs typeface="Calibri"/>
              <a:sym typeface="Calibri"/>
            </a:endParaRPr>
          </a:p>
        </p:txBody>
      </p:sp>
      <p:sp>
        <p:nvSpPr>
          <p:cNvPr id="283" name="Google Shape;283;p24"/>
          <p:cNvSpPr txBox="1"/>
          <p:nvPr/>
        </p:nvSpPr>
        <p:spPr>
          <a:xfrm>
            <a:off x="914400" y="1457797"/>
            <a:ext cx="7315200" cy="85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419">
                <a:solidFill>
                  <a:srgbClr val="FFFFFF"/>
                </a:solidFill>
              </a:rPr>
              <a:t>FUNCIONES BÁSICAS </a:t>
            </a:r>
            <a:endParaRPr>
              <a:solidFill>
                <a:srgbClr val="FFFFFF"/>
              </a:solidFill>
            </a:endParaRPr>
          </a:p>
          <a:p>
            <a:pPr marL="0" lvl="0" indent="0" algn="l" rtl="0">
              <a:spcBef>
                <a:spcPts val="0"/>
              </a:spcBef>
              <a:spcAft>
                <a:spcPts val="0"/>
              </a:spcAft>
              <a:buNone/>
            </a:pPr>
            <a:r>
              <a:rPr lang="es-419">
                <a:solidFill>
                  <a:srgbClr val="FFFFFF"/>
                </a:solidFill>
              </a:rPr>
              <a:t>Detección </a:t>
            </a:r>
            <a:endParaRPr>
              <a:solidFill>
                <a:srgbClr val="FFFFFF"/>
              </a:solidFill>
            </a:endParaRPr>
          </a:p>
          <a:p>
            <a:pPr marL="0" lvl="0" indent="0" algn="l" rtl="0">
              <a:spcBef>
                <a:spcPts val="0"/>
              </a:spcBef>
              <a:spcAft>
                <a:spcPts val="0"/>
              </a:spcAft>
              <a:buNone/>
            </a:pPr>
            <a:r>
              <a:rPr lang="es-419">
                <a:solidFill>
                  <a:srgbClr val="FFFFFF"/>
                </a:solidFill>
              </a:rPr>
              <a:t>Mando</a:t>
            </a:r>
            <a:endParaRPr>
              <a:solidFill>
                <a:srgbClr val="FFFFFF"/>
              </a:solidFill>
            </a:endParaRPr>
          </a:p>
          <a:p>
            <a:pPr marL="0" lvl="0" indent="0" algn="l" rtl="0">
              <a:spcBef>
                <a:spcPts val="0"/>
              </a:spcBef>
              <a:spcAft>
                <a:spcPts val="0"/>
              </a:spcAft>
              <a:buNone/>
            </a:pPr>
            <a:r>
              <a:rPr lang="es-419">
                <a:solidFill>
                  <a:srgbClr val="FFFFFF"/>
                </a:solidFill>
              </a:rPr>
              <a:t>Diálogo hombre - maquina</a:t>
            </a:r>
            <a:endParaRPr>
              <a:solidFill>
                <a:srgbClr val="FFFFFF"/>
              </a:solidFill>
            </a:endParaRPr>
          </a:p>
          <a:p>
            <a:pPr marL="0" lvl="0" indent="0" algn="l" rtl="0">
              <a:spcBef>
                <a:spcPts val="0"/>
              </a:spcBef>
              <a:spcAft>
                <a:spcPts val="0"/>
              </a:spcAft>
              <a:buNone/>
            </a:pPr>
            <a:r>
              <a:rPr lang="es-419">
                <a:solidFill>
                  <a:srgbClr val="FFFFFF"/>
                </a:solidFill>
              </a:rPr>
              <a:t>Programación </a:t>
            </a: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s-419">
                <a:solidFill>
                  <a:srgbClr val="FFFFFF"/>
                </a:solidFill>
              </a:rPr>
              <a:t>NUEVAS FUNCIONES</a:t>
            </a:r>
            <a:endParaRPr>
              <a:solidFill>
                <a:srgbClr val="FFFFFF"/>
              </a:solidFill>
            </a:endParaRPr>
          </a:p>
          <a:p>
            <a:pPr marL="0" lvl="0" indent="0" algn="l" rtl="0">
              <a:spcBef>
                <a:spcPts val="0"/>
              </a:spcBef>
              <a:spcAft>
                <a:spcPts val="0"/>
              </a:spcAft>
              <a:buNone/>
            </a:pPr>
            <a:r>
              <a:rPr lang="es-419">
                <a:solidFill>
                  <a:srgbClr val="FFFFFF"/>
                </a:solidFill>
              </a:rPr>
              <a:t>Redes de comunicación </a:t>
            </a:r>
            <a:endParaRPr>
              <a:solidFill>
                <a:srgbClr val="FFFFFF"/>
              </a:solidFill>
            </a:endParaRPr>
          </a:p>
          <a:p>
            <a:pPr marL="0" lvl="0" indent="0" algn="l" rtl="0">
              <a:spcBef>
                <a:spcPts val="0"/>
              </a:spcBef>
              <a:spcAft>
                <a:spcPts val="0"/>
              </a:spcAft>
              <a:buNone/>
            </a:pPr>
            <a:r>
              <a:rPr lang="es-419">
                <a:solidFill>
                  <a:srgbClr val="FFFFFF"/>
                </a:solidFill>
              </a:rPr>
              <a:t>Sistemas de supervisión</a:t>
            </a:r>
            <a:endParaRPr>
              <a:solidFill>
                <a:srgbClr val="FFFFFF"/>
              </a:solidFill>
            </a:endParaRPr>
          </a:p>
          <a:p>
            <a:pPr marL="0" lvl="0" indent="0" algn="l" rtl="0">
              <a:spcBef>
                <a:spcPts val="0"/>
              </a:spcBef>
              <a:spcAft>
                <a:spcPts val="0"/>
              </a:spcAft>
              <a:buNone/>
            </a:pPr>
            <a:r>
              <a:rPr lang="es-419">
                <a:solidFill>
                  <a:srgbClr val="FFFFFF"/>
                </a:solidFill>
              </a:rPr>
              <a:t>Control de procesos continuos</a:t>
            </a:r>
            <a:endParaRPr>
              <a:solidFill>
                <a:srgbClr val="FFFFFF"/>
              </a:solidFill>
            </a:endParaRPr>
          </a:p>
          <a:p>
            <a:pPr marL="0" lvl="0" indent="0" algn="l" rtl="0">
              <a:spcBef>
                <a:spcPts val="0"/>
              </a:spcBef>
              <a:spcAft>
                <a:spcPts val="0"/>
              </a:spcAft>
              <a:buNone/>
            </a:pPr>
            <a:r>
              <a:rPr lang="es-419">
                <a:solidFill>
                  <a:srgbClr val="FFFFFF"/>
                </a:solidFill>
              </a:rPr>
              <a:t>Entradas - salidas distribuidas</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dirty="0"/>
              <a:t>Niveles de CIM</a:t>
            </a:r>
            <a:endParaRPr dirty="0"/>
          </a:p>
        </p:txBody>
      </p:sp>
      <p:sp>
        <p:nvSpPr>
          <p:cNvPr id="289" name="Google Shape;289;p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spcAft>
                <a:spcPts val="1600"/>
              </a:spcAft>
              <a:buNone/>
            </a:pPr>
            <a:r>
              <a:rPr lang="es-MX" dirty="0"/>
              <a:t>11 Niveles del CIM Nivel de controlador de planta Es el más alto nivel de la jerarquía de control, es representado por la(s) computadora(s) central(es) (mainframes) de la planta que realiza las funciones corporativas como: administración de recursos y planeación general de la planta. Nivel de controlador de área Es representado por las computadoras (minicomputadoras) de control de las operaciones de la producción. Es responsable de la coordinación y programación de las actividades de las celdas de manufactura, así como de la entrada y salida de material. Conectada a las computadoras centrales se encuentra(n) la(s) computador(as) de análisis y diseño de ingeniería donde se realizan tareas como diseño del producto, análisis y prueba. Adicionalmente, este nivel realiza funciones de planeación asistida por computadora (CAP, por sus siglas en inglés), diseño asistido por computadora (CAD, por sus siglas en inglés) y planeación de requerimientos de materiales (MRP, por sus siglas en inglés).</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6"/>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t>GRACIAS</a:t>
            </a:r>
            <a:endParaRPr/>
          </a:p>
        </p:txBody>
      </p:sp>
      <p:grpSp>
        <p:nvGrpSpPr>
          <p:cNvPr id="295" name="Google Shape;295;p26"/>
          <p:cNvGrpSpPr/>
          <p:nvPr/>
        </p:nvGrpSpPr>
        <p:grpSpPr>
          <a:xfrm>
            <a:off x="4066820" y="1553491"/>
            <a:ext cx="3159984" cy="2439109"/>
            <a:chOff x="3553042" y="1657806"/>
            <a:chExt cx="3461100" cy="2671532"/>
          </a:xfrm>
        </p:grpSpPr>
        <p:sp>
          <p:nvSpPr>
            <p:cNvPr id="296" name="Google Shape;296;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4" name="Google Shape;304;p26"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05" name="Google Shape;305;p26"/>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26"/>
          <p:cNvGrpSpPr/>
          <p:nvPr/>
        </p:nvGrpSpPr>
        <p:grpSpPr>
          <a:xfrm>
            <a:off x="6762480" y="2546254"/>
            <a:ext cx="1024386" cy="1522884"/>
            <a:chOff x="6505573" y="2745170"/>
            <a:chExt cx="1122000" cy="1668000"/>
          </a:xfrm>
        </p:grpSpPr>
        <p:sp>
          <p:nvSpPr>
            <p:cNvPr id="307" name="Google Shape;307;p26"/>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1" name="Google Shape;311;p26"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12" name="Google Shape;312;p26"/>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 name="Google Shape;313;p26"/>
          <p:cNvGrpSpPr/>
          <p:nvPr/>
        </p:nvGrpSpPr>
        <p:grpSpPr>
          <a:xfrm>
            <a:off x="6405845" y="3121897"/>
            <a:ext cx="520684" cy="1036470"/>
            <a:chOff x="9543736" y="4486132"/>
            <a:chExt cx="570300" cy="1135235"/>
          </a:xfrm>
        </p:grpSpPr>
        <p:sp>
          <p:nvSpPr>
            <p:cNvPr id="314" name="Google Shape;314;p26"/>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8" name="Google Shape;318;p26"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19" name="Google Shape;319;p26"/>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26"/>
          <p:cNvGrpSpPr/>
          <p:nvPr/>
        </p:nvGrpSpPr>
        <p:grpSpPr>
          <a:xfrm>
            <a:off x="7564804" y="3443361"/>
            <a:ext cx="455496" cy="692277"/>
            <a:chOff x="7384375" y="3728000"/>
            <a:chExt cx="498900" cy="758244"/>
          </a:xfrm>
        </p:grpSpPr>
        <p:sp>
          <p:nvSpPr>
            <p:cNvPr id="321" name="Google Shape;321;p26"/>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26"/>
          <p:cNvGrpSpPr/>
          <p:nvPr/>
        </p:nvGrpSpPr>
        <p:grpSpPr>
          <a:xfrm>
            <a:off x="7564836" y="3561758"/>
            <a:ext cx="478081" cy="462776"/>
            <a:chOff x="7384385" y="3857442"/>
            <a:chExt cx="523637" cy="506874"/>
          </a:xfrm>
        </p:grpSpPr>
        <p:sp>
          <p:nvSpPr>
            <p:cNvPr id="326" name="Google Shape;326;p26"/>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26"/>
            <p:cNvGrpSpPr/>
            <p:nvPr/>
          </p:nvGrpSpPr>
          <p:grpSpPr>
            <a:xfrm>
              <a:off x="7384385" y="3857442"/>
              <a:ext cx="523637" cy="498900"/>
              <a:chOff x="7384385" y="3857442"/>
              <a:chExt cx="523637" cy="498900"/>
            </a:xfrm>
          </p:grpSpPr>
          <p:sp>
            <p:nvSpPr>
              <p:cNvPr id="328" name="Google Shape;328;p26"/>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30" name="Google Shape;330;p26"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31" name="Google Shape;331;p26"/>
          <p:cNvGrpSpPr/>
          <p:nvPr/>
        </p:nvGrpSpPr>
        <p:grpSpPr>
          <a:xfrm>
            <a:off x="8110843" y="3443361"/>
            <a:ext cx="435785" cy="692277"/>
            <a:chOff x="7982421" y="3727763"/>
            <a:chExt cx="477311" cy="758244"/>
          </a:xfrm>
        </p:grpSpPr>
        <p:sp>
          <p:nvSpPr>
            <p:cNvPr id="332" name="Google Shape;332;p26"/>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0" name="Google Shape;340;p26"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530</Words>
  <Application>Microsoft Office PowerPoint</Application>
  <PresentationFormat>Presentación en pantalla (16:9)</PresentationFormat>
  <Paragraphs>55</Paragraphs>
  <Slides>9</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Montserrat</vt:lpstr>
      <vt:lpstr>Average</vt:lpstr>
      <vt:lpstr>Lato</vt:lpstr>
      <vt:lpstr>Arial</vt:lpstr>
      <vt:lpstr>Calibri</vt:lpstr>
      <vt:lpstr>Focus</vt:lpstr>
      <vt:lpstr>MANUFACTURA INTEGRADA POR COMPUTADORA CIM</vt:lpstr>
      <vt:lpstr>Contenidos</vt:lpstr>
      <vt:lpstr>QUE ES</vt:lpstr>
      <vt:lpstr>PARA QUÉ SIRVE</vt:lpstr>
      <vt:lpstr>USOS</vt:lpstr>
      <vt:lpstr>Ejemplo</vt:lpstr>
      <vt:lpstr>Presentación de PowerPoint</vt:lpstr>
      <vt:lpstr>Niveles de CIM</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MANUFACTURA INTEGRADA POR COMPUTADORA CIM</dc:title>
  <cp:lastModifiedBy>juan carlos pedroza</cp:lastModifiedBy>
  <cp:revision>2</cp:revision>
  <dcterms:modified xsi:type="dcterms:W3CDTF">2020-05-21T00:17:07Z</dcterms:modified>
</cp:coreProperties>
</file>